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A3A8F">
              <a:alpha val="30000"/>
            </a:srgbClr>
          </a:solidFill>
          <a:ln w="12700">
            <a:solidFill>
              <a:srgbClr val="1A3A8F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772400" y="2926080"/>
            <a:ext cx="1828800" cy="1828800"/>
          </a:xfrm>
          <a:prstGeom prst="ellipse">
            <a:avLst/>
          </a:prstGeom>
          <a:solidFill>
            <a:srgbClr val="0891B2">
              <a:alpha val="20000"/>
            </a:srgbClr>
          </a:solidFill>
          <a:ln w="12700">
            <a:solidFill>
              <a:srgbClr val="0891B2">
                <a:alpha val="2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400" kern="0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[COMPANY NAME]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" y="123444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eCOMMERCE PROGRAM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502920" y="20116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&amp; ROADMAP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502920" y="28346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300" kern="0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[YEAR]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502920" y="3401568"/>
            <a:ext cx="4114800" cy="0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356616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Presented by [Name], [Title]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" y="39319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E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[Date]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" y="47091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3B4F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Replace all bracketed placeholders with your company information before presenting ]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NEED TO GET THERE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51206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05840"/>
            <a:ext cx="109728" cy="100584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78992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1508760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 ]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2011680" y="1143000"/>
            <a:ext cx="33375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Platform upgrade / integration / new tooling — describe specifically ]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65760" y="2194560"/>
            <a:ext cx="51206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194560"/>
            <a:ext cx="109728" cy="100584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2267712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Headcount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94360" y="2697480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 FTEs ]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011680" y="2331720"/>
            <a:ext cx="33375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Roles needed — e.g., digital analyst, content specialist, developer ]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3383280"/>
            <a:ext cx="51206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383280"/>
            <a:ext cx="109728" cy="100584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3456432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94360" y="3886200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 ]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2011680" y="3520440"/>
            <a:ext cx="33375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Operating budget for programs, content, campaigns, training ]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760720" y="1005840"/>
            <a:ext cx="3017520" cy="35661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760720" y="1005840"/>
            <a:ext cx="3017520" cy="109728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852160" y="1097280"/>
            <a:ext cx="2834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ROI CASE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852160" y="1600200"/>
            <a:ext cx="283464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Ask: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 total investment ]</a:t>
            </a:r>
            <a:endParaRPr lang="en-US" sz="115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50" dirty="0"/>
          </a:p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Return: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 in new digital revenue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$X in cost savings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 payback ]</a:t>
            </a:r>
            <a:endParaRPr lang="en-US" sz="115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50" dirty="0"/>
          </a:p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of Inaction: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Describe competitive / customer risk of not investing — e.g., losing digital-native customers to competitors who are ahead ]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A3A8F">
              <a:alpha val="30000"/>
            </a:srgbClr>
          </a:solidFill>
          <a:ln w="12700">
            <a:solidFill>
              <a:srgbClr val="1A3A8F">
                <a:alpha val="3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00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6400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I'm Asking</a:t>
            </a:r>
            <a:endParaRPr lang="en-US" sz="4000" dirty="0"/>
          </a:p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Today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502920" y="2606040"/>
            <a:ext cx="7772400" cy="621792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94360" y="2697480"/>
            <a:ext cx="438912" cy="438912"/>
          </a:xfrm>
          <a:prstGeom prst="ellipse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2697480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88720" y="2688336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Decision / approval needed — e.g., 'Approve the $X budget allocation for Q2' ]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3355848"/>
            <a:ext cx="7772400" cy="621792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94360" y="3447288"/>
            <a:ext cx="438912" cy="438912"/>
          </a:xfrm>
          <a:prstGeom prst="ellipse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3447288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188720" y="3438144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Second ask — e.g., 'Sign off on the headcount request for 1 digital analyst' ]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02920" y="4105656"/>
            <a:ext cx="7772400" cy="621792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94360" y="4197096"/>
            <a:ext cx="438912" cy="438912"/>
          </a:xfrm>
          <a:prstGeom prst="ellipse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4197096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188720" y="4187952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Third ask — e.g., 'Schedule a 30-minute follow-up with the CFO to finalize the tech investment' ]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2920" y="47731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Add your name, email, and contact info here ]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WE'LL COVER TODAY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40690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60120"/>
            <a:ext cx="109728" cy="804672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996696"/>
            <a:ext cx="502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1115568" y="1124712"/>
            <a:ext cx="0" cy="475488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280160" y="1005840"/>
            <a:ext cx="2971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 Today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280160" y="1371600"/>
            <a:ext cx="2971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state of our digital program — what's working, what's not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1920240"/>
            <a:ext cx="40690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1920240"/>
            <a:ext cx="109728" cy="804672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1956816"/>
            <a:ext cx="502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1115568" y="2084832"/>
            <a:ext cx="0" cy="475488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280160" y="1965960"/>
            <a:ext cx="2971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Market Context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280160" y="2331720"/>
            <a:ext cx="2971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B2B eCommerce is heading and what it means for us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2880360"/>
            <a:ext cx="40690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2880360"/>
            <a:ext cx="109728" cy="804672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2916936"/>
            <a:ext cx="502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1115568" y="3044952"/>
            <a:ext cx="0" cy="475488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280160" y="2926080"/>
            <a:ext cx="2971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Digital Opportunity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280160" y="3291840"/>
            <a:ext cx="2971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Revenue, customer, and cost impact of getting this right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65760" y="3840480"/>
            <a:ext cx="40690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65760" y="3840480"/>
            <a:ext cx="109728" cy="804672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3877056"/>
            <a:ext cx="502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1115568" y="4005072"/>
            <a:ext cx="0" cy="475488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280160" y="3886200"/>
            <a:ext cx="2971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Strategy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280160" y="4251960"/>
            <a:ext cx="2971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three pillars driving our digital program forward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54880" y="960120"/>
            <a:ext cx="40690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754880" y="960120"/>
            <a:ext cx="109728" cy="804672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937760" y="996696"/>
            <a:ext cx="502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5504688" y="1124712"/>
            <a:ext cx="0" cy="475488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669280" y="1005840"/>
            <a:ext cx="2971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669280" y="1371600"/>
            <a:ext cx="2971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we're doing Now, Next, and Later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754880" y="1920240"/>
            <a:ext cx="40690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754880" y="1920240"/>
            <a:ext cx="109728" cy="804672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37760" y="1956816"/>
            <a:ext cx="502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800" dirty="0"/>
          </a:p>
        </p:txBody>
      </p:sp>
      <p:sp>
        <p:nvSpPr>
          <p:cNvPr id="37" name="Shape 35"/>
          <p:cNvSpPr/>
          <p:nvPr/>
        </p:nvSpPr>
        <p:spPr>
          <a:xfrm>
            <a:off x="5504688" y="2084832"/>
            <a:ext cx="0" cy="475488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669280" y="1965960"/>
            <a:ext cx="2971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 Measure Success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5669280" y="2331720"/>
            <a:ext cx="2971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metrics that matter — tied to business outcomes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754880" y="2880360"/>
            <a:ext cx="40690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4754880" y="2880360"/>
            <a:ext cx="109728" cy="804672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937760" y="2916936"/>
            <a:ext cx="502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800" dirty="0"/>
          </a:p>
        </p:txBody>
      </p:sp>
      <p:sp>
        <p:nvSpPr>
          <p:cNvPr id="43" name="Shape 41"/>
          <p:cNvSpPr/>
          <p:nvPr/>
        </p:nvSpPr>
        <p:spPr>
          <a:xfrm>
            <a:off x="5504688" y="3044952"/>
            <a:ext cx="0" cy="475488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669280" y="2926080"/>
            <a:ext cx="2971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Need</a:t>
            </a:r>
            <a:endParaRPr lang="en-US" sz="1300" dirty="0"/>
          </a:p>
        </p:txBody>
      </p:sp>
      <p:sp>
        <p:nvSpPr>
          <p:cNvPr id="45" name="Text 43"/>
          <p:cNvSpPr/>
          <p:nvPr/>
        </p:nvSpPr>
        <p:spPr>
          <a:xfrm>
            <a:off x="5669280" y="3291840"/>
            <a:ext cx="2971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ask with ROI framing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 TODAY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2606040" cy="356616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005840"/>
            <a:ext cx="2606040" cy="4572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Have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554480"/>
            <a:ext cx="2240280" cy="0"/>
          </a:xfrm>
          <a:prstGeom prst="line">
            <a:avLst/>
          </a:prstGeom>
          <a:noFill/>
          <a:ln w="9525">
            <a:solidFill>
              <a:srgbClr val="2A4CA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160020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[eCommerce platform / ERP]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103120"/>
            <a:ext cx="2240280" cy="0"/>
          </a:xfrm>
          <a:prstGeom prst="line">
            <a:avLst/>
          </a:prstGeom>
          <a:noFill/>
          <a:ln w="9525">
            <a:solidFill>
              <a:srgbClr val="2A4CA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30352" y="214884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[Online ordering capability]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651760"/>
            <a:ext cx="2240280" cy="0"/>
          </a:xfrm>
          <a:prstGeom prst="line">
            <a:avLst/>
          </a:prstGeom>
          <a:noFill/>
          <a:ln w="9525">
            <a:solidFill>
              <a:srgbClr val="2A4CA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30352" y="269748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[Product catalog online]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3200400"/>
            <a:ext cx="2240280" cy="0"/>
          </a:xfrm>
          <a:prstGeom prst="line">
            <a:avLst/>
          </a:prstGeom>
          <a:noFill/>
          <a:ln w="9525">
            <a:solidFill>
              <a:srgbClr val="2A4CA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30352" y="324612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[# of active digital customers]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48640" y="3749040"/>
            <a:ext cx="2240280" cy="0"/>
          </a:xfrm>
          <a:prstGeom prst="line">
            <a:avLst/>
          </a:prstGeom>
          <a:noFill/>
          <a:ln w="9525">
            <a:solidFill>
              <a:srgbClr val="2A4CA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30352" y="379476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your current capabilities]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200400" y="1005840"/>
            <a:ext cx="2606040" cy="356616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200400" y="1005840"/>
            <a:ext cx="2606040" cy="45720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91840" y="100584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Working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383280" y="1554480"/>
            <a:ext cx="2240280" cy="0"/>
          </a:xfrm>
          <a:prstGeom prst="line">
            <a:avLst/>
          </a:prstGeom>
          <a:noFill/>
          <a:ln w="9525">
            <a:solidFill>
              <a:srgbClr val="2A4CA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364992" y="160020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[Revenue through digital channel]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383280" y="2103120"/>
            <a:ext cx="2240280" cy="0"/>
          </a:xfrm>
          <a:prstGeom prst="line">
            <a:avLst/>
          </a:prstGeom>
          <a:noFill/>
          <a:ln w="9525">
            <a:solidFill>
              <a:srgbClr val="2A4CA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364992" y="214884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[Customer adoption in segment X]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383280" y="2651760"/>
            <a:ext cx="2240280" cy="0"/>
          </a:xfrm>
          <a:prstGeom prst="line">
            <a:avLst/>
          </a:prstGeom>
          <a:noFill/>
          <a:ln w="9525">
            <a:solidFill>
              <a:srgbClr val="2A4CA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64992" y="269748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[Self-service order rate]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383280" y="3200400"/>
            <a:ext cx="2240280" cy="0"/>
          </a:xfrm>
          <a:prstGeom prst="line">
            <a:avLst/>
          </a:prstGeom>
          <a:noFill/>
          <a:ln w="9525">
            <a:solidFill>
              <a:srgbClr val="2A4CA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364992" y="324612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[Repeat order rate online]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3383280" y="3749040"/>
            <a:ext cx="2240280" cy="0"/>
          </a:xfrm>
          <a:prstGeom prst="line">
            <a:avLst/>
          </a:prstGeom>
          <a:noFill/>
          <a:ln w="9525">
            <a:solidFill>
              <a:srgbClr val="2A4CA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364992" y="379476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your wins here]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035040" y="1005840"/>
            <a:ext cx="2606040" cy="356616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035040" y="1005840"/>
            <a:ext cx="2606040" cy="45720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126480" y="100584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Needs Work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6217920" y="1554480"/>
            <a:ext cx="2240280" cy="0"/>
          </a:xfrm>
          <a:prstGeom prst="line">
            <a:avLst/>
          </a:prstGeom>
          <a:noFill/>
          <a:ln w="9525">
            <a:solidFill>
              <a:srgbClr val="2A4CA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199632" y="160020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[Customer adoption rate]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6217920" y="2103120"/>
            <a:ext cx="2240280" cy="0"/>
          </a:xfrm>
          <a:prstGeom prst="line">
            <a:avLst/>
          </a:prstGeom>
          <a:noFill/>
          <a:ln w="9525">
            <a:solidFill>
              <a:srgbClr val="2A4CA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199632" y="214884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[Product data quality]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6217920" y="2651760"/>
            <a:ext cx="2240280" cy="0"/>
          </a:xfrm>
          <a:prstGeom prst="line">
            <a:avLst/>
          </a:prstGeom>
          <a:noFill/>
          <a:ln w="9525">
            <a:solidFill>
              <a:srgbClr val="2A4CA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199632" y="269748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[Mobile experience]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6217920" y="3200400"/>
            <a:ext cx="2240280" cy="0"/>
          </a:xfrm>
          <a:prstGeom prst="line">
            <a:avLst/>
          </a:prstGeom>
          <a:noFill/>
          <a:ln w="9525">
            <a:solidFill>
              <a:srgbClr val="2A4CAF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199632" y="324612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[Integration gaps / ERP sync]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6217920" y="3749040"/>
            <a:ext cx="2240280" cy="0"/>
          </a:xfrm>
          <a:prstGeom prst="line">
            <a:avLst/>
          </a:prstGeom>
          <a:noFill/>
          <a:ln w="9525">
            <a:solidFill>
              <a:srgbClr val="2A4CA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199632" y="379476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your gaps here]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365760" y="4773168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3B4F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Replace placeholders with your actual program data before presenting ]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DIGITAL MATURITY TODAY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50292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005840"/>
            <a:ext cx="1645920" cy="502920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55448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Online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2103120" y="1005840"/>
            <a:ext cx="1645920" cy="502920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103120" y="155448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2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Transactional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749040" y="1005840"/>
            <a:ext cx="1645920" cy="50292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749040" y="155448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3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Integrated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394960" y="1005840"/>
            <a:ext cx="1645920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394960" y="155448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4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Intelligent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7040880" y="1005840"/>
            <a:ext cx="1645920" cy="50292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040880" y="155448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5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Leading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103120" y="804672"/>
            <a:ext cx="109728" cy="201168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97280" y="548640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WE ARE HERE — update to your stage ]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2331720"/>
            <a:ext cx="40233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" y="2331720"/>
            <a:ext cx="109728" cy="100584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2404872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[X/5]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371600" y="2404872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Experience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371600" y="2807208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Describe your current CX maturity ]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709160" y="2331720"/>
            <a:ext cx="40233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09160" y="2331720"/>
            <a:ext cx="109728" cy="100584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92040" y="2404872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[X/5]</a:t>
            </a:r>
            <a:endParaRPr lang="en-US" sz="2600" dirty="0"/>
          </a:p>
        </p:txBody>
      </p:sp>
      <p:sp>
        <p:nvSpPr>
          <p:cNvPr id="25" name="Text 23"/>
          <p:cNvSpPr/>
          <p:nvPr/>
        </p:nvSpPr>
        <p:spPr>
          <a:xfrm>
            <a:off x="5715000" y="2404872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Data Quality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715000" y="2807208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Describe completeness, accuracy ]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365760" y="3520440"/>
            <a:ext cx="40233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65760" y="3520440"/>
            <a:ext cx="109728" cy="100584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8640" y="3593592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[X/5]</a:t>
            </a:r>
            <a:endParaRPr lang="en-US" sz="2600" dirty="0"/>
          </a:p>
        </p:txBody>
      </p:sp>
      <p:sp>
        <p:nvSpPr>
          <p:cNvPr id="30" name="Text 28"/>
          <p:cNvSpPr/>
          <p:nvPr/>
        </p:nvSpPr>
        <p:spPr>
          <a:xfrm>
            <a:off x="1371600" y="3593592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&amp; Integration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1371600" y="3995928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ERP sync, platform capability ]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709160" y="3520440"/>
            <a:ext cx="40233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709160" y="3520440"/>
            <a:ext cx="109728" cy="100584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92040" y="3593592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[X/5]</a:t>
            </a:r>
            <a:endParaRPr lang="en-US" sz="2600" dirty="0"/>
          </a:p>
        </p:txBody>
      </p:sp>
      <p:sp>
        <p:nvSpPr>
          <p:cNvPr id="35" name="Text 33"/>
          <p:cNvSpPr/>
          <p:nvPr/>
        </p:nvSpPr>
        <p:spPr>
          <a:xfrm>
            <a:off x="5715000" y="3593592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Adoption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5715000" y="3995928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% of customers transacting digitally ]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457200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MARKET IS MOVING.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02920" y="109728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HERE'S WHAT OUR CUSTOMERS ARE DOING RIGHT NOW.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02920" y="1920240"/>
            <a:ext cx="2606040" cy="260604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920240"/>
            <a:ext cx="2606040" cy="914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205740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594360" y="301752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B2B buyers complete their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 journey independently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contacting a vendor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94360" y="4370832"/>
            <a:ext cx="24231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Gartner / Brixon, 2025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337560" y="1920240"/>
            <a:ext cx="2606040" cy="260604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337560" y="1920240"/>
            <a:ext cx="2606040" cy="914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29000" y="205740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3429000" y="301752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B2B buyers plan to use GenAI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support their next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 decision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429000" y="4370832"/>
            <a:ext cx="24231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Consensus, 2025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172200" y="1920240"/>
            <a:ext cx="2606040" cy="260604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72200" y="1920240"/>
            <a:ext cx="2606040" cy="914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63640" y="205740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70%+</a:t>
            </a:r>
            <a:endParaRPr lang="en-US" sz="4800" dirty="0"/>
          </a:p>
        </p:txBody>
      </p:sp>
      <p:sp>
        <p:nvSpPr>
          <p:cNvPr id="18" name="Text 16"/>
          <p:cNvSpPr/>
          <p:nvPr/>
        </p:nvSpPr>
        <p:spPr>
          <a:xfrm>
            <a:off x="6263640" y="301752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comfortable making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purchases over $50,000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 digital self-service environment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63640" y="4370832"/>
            <a:ext cx="24231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McKinsey, 2025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DIGITAL OPPORTUNITY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260604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60120"/>
            <a:ext cx="2606040" cy="5943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75488" y="96012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Opportunity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664208"/>
            <a:ext cx="233172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Example: If X% of our customer base shifts to digital ordering, that's $XM in annual digital revenue. Industry benchmark: B2B companies with mature digital programs grow 2x faster than peers. ]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02920" y="3931920"/>
            <a:ext cx="2331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4005072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Replace with your revenue model ]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200400" y="960120"/>
            <a:ext cx="260604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0" y="960120"/>
            <a:ext cx="2606040" cy="59436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10128" y="96012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Revenue Per Customer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37560" y="1664208"/>
            <a:ext cx="233172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Example: Digital customers order more frequently and spend more per order. Our average order value online is $X vs $X offline. Closing that gap across our base = $XM opportunity. ]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337560" y="3931920"/>
            <a:ext cx="2331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37560" y="4005072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Replace with your AOV / frequency data ]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035040" y="960120"/>
            <a:ext cx="260604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035040" y="960120"/>
            <a:ext cx="2606040" cy="5943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44768" y="96012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Cost to Serve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1664208"/>
            <a:ext cx="233172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Example: Digital orders cost ~35% less to process than phone/email orders. At our current order volume, shifting X% to digital saves $XM in annual operational cost. ]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172200" y="3931920"/>
            <a:ext cx="2331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72200" y="4005072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Replace with your cost model ]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DIGITAL STRATEGY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8961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priorities. Every initiative maps to one of these.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2606040" cy="352044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0" y="1298448"/>
            <a:ext cx="594360" cy="594360"/>
          </a:xfrm>
          <a:prstGeom prst="ellipse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371600" y="1298448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02920" y="196596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Pillar One Title ]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2920" y="24231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Drive Customer Adoption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40080" y="2816352"/>
            <a:ext cx="2057400" cy="0"/>
          </a:xfrm>
          <a:prstGeom prst="line">
            <a:avLst/>
          </a:prstGeom>
          <a:noFill/>
          <a:ln w="12700">
            <a:solidFill>
              <a:srgbClr val="3B599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907792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Describe your first strategic priority in 2–3 sentences. What are you focused on, why does it matter, and what does success look like? Example: We will move X% of our customer base to digital ordering by end of year. This is our single biggest revenue and efficiency lever. ]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02920" y="4480560"/>
            <a:ext cx="2331720" cy="0"/>
          </a:xfrm>
          <a:prstGeom prst="line">
            <a:avLst/>
          </a:prstGeom>
          <a:noFill/>
          <a:ln w="9525">
            <a:solidFill>
              <a:srgbClr val="3B599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4553712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Initiative A ]  ·  [ Initiative B ]  ·  [ Initiative C ]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200400" y="1371600"/>
            <a:ext cx="2606040" cy="352044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06240" y="1298448"/>
            <a:ext cx="594360" cy="59436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206240" y="1298448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3337560" y="196596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Pillar Two Title ]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337560" y="24231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Improve the Digital Experience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474720" y="2816352"/>
            <a:ext cx="2057400" cy="0"/>
          </a:xfrm>
          <a:prstGeom prst="line">
            <a:avLst/>
          </a:prstGeom>
          <a:noFill/>
          <a:ln w="12700">
            <a:solidFill>
              <a:srgbClr val="3B599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337560" y="2907792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Describe your second strategic priority. Example: We will close the gap between what customers expect online and what we deliver today — better product data, faster search, mobile-optimized ordering. ]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337560" y="4480560"/>
            <a:ext cx="2331720" cy="0"/>
          </a:xfrm>
          <a:prstGeom prst="line">
            <a:avLst/>
          </a:prstGeom>
          <a:noFill/>
          <a:ln w="9525">
            <a:solidFill>
              <a:srgbClr val="3B599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91840" y="4553712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Initiative A ]  ·  [ Initiative B ]  ·  [ Initiative C ]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6035040" y="1371600"/>
            <a:ext cx="2606040" cy="352044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040880" y="1298448"/>
            <a:ext cx="594360" cy="594360"/>
          </a:xfrm>
          <a:prstGeom prst="ellipse">
            <a:avLst/>
          </a:prstGeom>
          <a:solidFill>
            <a:srgbClr val="5B4FCF"/>
          </a:solidFill>
          <a:ln w="12700">
            <a:solidFill>
              <a:srgbClr val="5B4FC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040880" y="1298448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6172200" y="196596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Pillar Three Title ]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172200" y="24231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B4F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Build the Foundation for AI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309360" y="2816352"/>
            <a:ext cx="2057400" cy="0"/>
          </a:xfrm>
          <a:prstGeom prst="line">
            <a:avLst/>
          </a:prstGeom>
          <a:noFill/>
          <a:ln w="12700">
            <a:solidFill>
              <a:srgbClr val="3B599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172200" y="2907792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Describe your third strategic priority. Example: We will establish the data, integration, and platform infrastructure needed to deploy AI-powered features in the next 18 months — personalization, intelligent search, predictive reorder. ]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6172200" y="4480560"/>
            <a:ext cx="2331720" cy="0"/>
          </a:xfrm>
          <a:prstGeom prst="line">
            <a:avLst/>
          </a:prstGeom>
          <a:noFill/>
          <a:ln w="9525">
            <a:solidFill>
              <a:srgbClr val="3B599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126480" y="4553712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Initiative A ]  ·  [ Initiative B ]  ·  [ Initiative C ]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ROADMAP: NOW · NEXT · LATER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017520" y="2651760"/>
            <a:ext cx="365760" cy="0"/>
          </a:xfrm>
          <a:prstGeom prst="line">
            <a:avLst/>
          </a:prstGeom>
          <a:noFill/>
          <a:ln w="254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852160" y="2651760"/>
            <a:ext cx="365760" cy="0"/>
          </a:xfrm>
          <a:prstGeom prst="line">
            <a:avLst/>
          </a:prstGeom>
          <a:noFill/>
          <a:ln w="254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960120"/>
            <a:ext cx="265176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960120"/>
            <a:ext cx="2651760" cy="77724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9601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57200" y="141732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Q1–Q2 Year ]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1874520"/>
            <a:ext cx="2286000" cy="621792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12648" y="2075688"/>
            <a:ext cx="201168" cy="201168"/>
          </a:xfrm>
          <a:prstGeom prst="ellipse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1947672"/>
            <a:ext cx="1828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Initiative: short description ]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48640" y="2624328"/>
            <a:ext cx="2286000" cy="621792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12648" y="2825496"/>
            <a:ext cx="201168" cy="201168"/>
          </a:xfrm>
          <a:prstGeom prst="ellipse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" y="2697480"/>
            <a:ext cx="1828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Initiative: short description ]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48640" y="3374136"/>
            <a:ext cx="2286000" cy="621792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12648" y="3575304"/>
            <a:ext cx="201168" cy="201168"/>
          </a:xfrm>
          <a:prstGeom prst="ellipse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4400" y="3447288"/>
            <a:ext cx="1828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Initiative: short description ]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48640" y="4123944"/>
            <a:ext cx="2286000" cy="621792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12648" y="4325112"/>
            <a:ext cx="201168" cy="201168"/>
          </a:xfrm>
          <a:prstGeom prst="ellipse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" y="4197096"/>
            <a:ext cx="1828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Initiative: short description ]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246120" y="960120"/>
            <a:ext cx="265176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246120" y="960120"/>
            <a:ext cx="2651760" cy="77724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37560" y="9601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3337560" y="141732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Q3–Q4 Year ]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429000" y="1874520"/>
            <a:ext cx="2286000" cy="621792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493008" y="2075688"/>
            <a:ext cx="201168" cy="201168"/>
          </a:xfrm>
          <a:prstGeom prst="ellipse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794760" y="1947672"/>
            <a:ext cx="1828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Initiative: short description ]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429000" y="2624328"/>
            <a:ext cx="2286000" cy="621792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493008" y="2825496"/>
            <a:ext cx="201168" cy="201168"/>
          </a:xfrm>
          <a:prstGeom prst="ellipse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794760" y="2697480"/>
            <a:ext cx="1828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Initiative: short description ]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429000" y="3374136"/>
            <a:ext cx="2286000" cy="621792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493008" y="3575304"/>
            <a:ext cx="201168" cy="201168"/>
          </a:xfrm>
          <a:prstGeom prst="ellipse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794760" y="3447288"/>
            <a:ext cx="1828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Initiative: short description ]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429000" y="4123944"/>
            <a:ext cx="2286000" cy="621792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493008" y="4325112"/>
            <a:ext cx="201168" cy="201168"/>
          </a:xfrm>
          <a:prstGeom prst="ellipse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794760" y="4197096"/>
            <a:ext cx="1828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Initiative: short description ]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6126480" y="960120"/>
            <a:ext cx="265176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6126480" y="960120"/>
            <a:ext cx="2651760" cy="77724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217920" y="9601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LATER</a:t>
            </a:r>
            <a:endParaRPr lang="en-US" sz="2200" dirty="0"/>
          </a:p>
        </p:txBody>
      </p:sp>
      <p:sp>
        <p:nvSpPr>
          <p:cNvPr id="41" name="Text 39"/>
          <p:cNvSpPr/>
          <p:nvPr/>
        </p:nvSpPr>
        <p:spPr>
          <a:xfrm>
            <a:off x="6217920" y="141732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Year+1 and Beyond ]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6309360" y="1874520"/>
            <a:ext cx="2286000" cy="621792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373368" y="2075688"/>
            <a:ext cx="201168" cy="20116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675120" y="1947672"/>
            <a:ext cx="1828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Initiative: short description ]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6309360" y="2624328"/>
            <a:ext cx="2286000" cy="621792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373368" y="2825496"/>
            <a:ext cx="201168" cy="20116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675120" y="2697480"/>
            <a:ext cx="1828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Initiative: short description ]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309360" y="3374136"/>
            <a:ext cx="2286000" cy="621792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373368" y="3575304"/>
            <a:ext cx="201168" cy="20116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675120" y="3447288"/>
            <a:ext cx="1828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Initiative: short description ]</a:t>
            </a:r>
            <a:endParaRPr lang="en-US" sz="1050" dirty="0"/>
          </a:p>
        </p:txBody>
      </p:sp>
      <p:sp>
        <p:nvSpPr>
          <p:cNvPr id="51" name="Shape 49"/>
          <p:cNvSpPr/>
          <p:nvPr/>
        </p:nvSpPr>
        <p:spPr>
          <a:xfrm>
            <a:off x="6309360" y="4123944"/>
            <a:ext cx="2286000" cy="621792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6373368" y="4325112"/>
            <a:ext cx="201168" cy="20116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675120" y="4197096"/>
            <a:ext cx="1828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Initiative: short description ]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 MEASURE SUCCESS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89611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are business metrics, not platform metrics. This is how we'll know if digital is working.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1353312"/>
            <a:ext cx="8412480" cy="64008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353312"/>
            <a:ext cx="109728" cy="64008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399032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Revenue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651760" y="1444752"/>
            <a:ext cx="0" cy="457200"/>
          </a:xfrm>
          <a:prstGeom prst="line">
            <a:avLst/>
          </a:prstGeom>
          <a:noFill/>
          <a:ln w="12700">
            <a:solidFill>
              <a:srgbClr val="3B599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88920" y="139903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or X% of total ]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788920" y="167335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Current: $XM ]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480560" y="1444752"/>
            <a:ext cx="0" cy="457200"/>
          </a:xfrm>
          <a:prstGeom prst="line">
            <a:avLst/>
          </a:prstGeom>
          <a:noFill/>
          <a:ln w="12700">
            <a:solidFill>
              <a:srgbClr val="3B599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17720" y="1417320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flowing through digital channel — the primary indicator of program success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2084832"/>
            <a:ext cx="8412480" cy="64008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084832"/>
            <a:ext cx="109728" cy="64008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4360" y="2130552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Adoption Rate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2651760" y="2176272"/>
            <a:ext cx="0" cy="457200"/>
          </a:xfrm>
          <a:prstGeom prst="line">
            <a:avLst/>
          </a:prstGeom>
          <a:noFill/>
          <a:ln w="12700">
            <a:solidFill>
              <a:srgbClr val="3B599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88920" y="213055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X% of accounts ]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788920" y="240487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Current: X% ]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480560" y="2176272"/>
            <a:ext cx="0" cy="457200"/>
          </a:xfrm>
          <a:prstGeom prst="line">
            <a:avLst/>
          </a:prstGeom>
          <a:noFill/>
          <a:ln w="12700">
            <a:solidFill>
              <a:srgbClr val="3B599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17720" y="2148840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of customers who have placed at least one digital order — our adoption north star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65760" y="2816352"/>
            <a:ext cx="8412480" cy="64008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65760" y="2816352"/>
            <a:ext cx="109728" cy="64008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94360" y="2862072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Order Mix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2651760" y="2907792"/>
            <a:ext cx="0" cy="457200"/>
          </a:xfrm>
          <a:prstGeom prst="line">
            <a:avLst/>
          </a:prstGeom>
          <a:noFill/>
          <a:ln w="12700">
            <a:solidFill>
              <a:srgbClr val="3B599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88920" y="286207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X% of orders ]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2788920" y="313639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Current: X% ]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480560" y="2907792"/>
            <a:ext cx="0" cy="457200"/>
          </a:xfrm>
          <a:prstGeom prst="line">
            <a:avLst/>
          </a:prstGeom>
          <a:noFill/>
          <a:ln w="12700">
            <a:solidFill>
              <a:srgbClr val="3B599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617720" y="2880360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of total orders placed digitally — tracks self-service shift over time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65760" y="3547872"/>
            <a:ext cx="8412480" cy="64008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65760" y="3547872"/>
            <a:ext cx="109728" cy="64008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94360" y="3593592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Order Value (Digital)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2651760" y="3639312"/>
            <a:ext cx="0" cy="457200"/>
          </a:xfrm>
          <a:prstGeom prst="line">
            <a:avLst/>
          </a:prstGeom>
          <a:noFill/>
          <a:ln w="12700">
            <a:solidFill>
              <a:srgbClr val="3B599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788920" y="359359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 target ]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2788920" y="386791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Current: $X ]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480560" y="3639312"/>
            <a:ext cx="0" cy="457200"/>
          </a:xfrm>
          <a:prstGeom prst="line">
            <a:avLst/>
          </a:prstGeom>
          <a:noFill/>
          <a:ln w="12700">
            <a:solidFill>
              <a:srgbClr val="3B599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617720" y="3611880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AOV vs. offline — closing the gap drives significant revenue lift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365760" y="4279392"/>
            <a:ext cx="8412480" cy="64008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65760" y="4279392"/>
            <a:ext cx="109728" cy="64008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94360" y="4325112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Customer Acquisition (Digital)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2651760" y="4370832"/>
            <a:ext cx="0" cy="457200"/>
          </a:xfrm>
          <a:prstGeom prst="line">
            <a:avLst/>
          </a:prstGeom>
          <a:noFill/>
          <a:ln w="12700">
            <a:solidFill>
              <a:srgbClr val="3B599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788920" y="432511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 new customers ]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2788920" y="459943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Current: X ]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4480560" y="4370832"/>
            <a:ext cx="0" cy="457200"/>
          </a:xfrm>
          <a:prstGeom prst="line">
            <a:avLst/>
          </a:prstGeom>
          <a:noFill/>
          <a:ln w="12700">
            <a:solidFill>
              <a:srgbClr val="3B599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617720" y="4343400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accounts acquired through digital channels — demand gen impact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eCommerce Program Strategy</dc:title>
  <dc:subject>PptxGenJS Presentation</dc:subject>
  <dc:creator/>
  <cp:lastModifiedBy/>
  <cp:revision>1</cp:revision>
  <dcterms:created xsi:type="dcterms:W3CDTF">2026-04-03T14:52:47Z</dcterms:created>
  <dcterms:modified xsi:type="dcterms:W3CDTF">2026-04-03T14:52:47Z</dcterms:modified>
</cp:coreProperties>
</file>