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731520"/>
            <a:ext cx="3200400" cy="3200400"/>
          </a:xfrm>
          <a:prstGeom prst="ellipse">
            <a:avLst/>
          </a:prstGeom>
          <a:solidFill>
            <a:srgbClr val="1A3A8F">
              <a:alpha val="30000"/>
            </a:srgbClr>
          </a:solidFill>
          <a:ln w="12700">
            <a:solidFill>
              <a:srgbClr val="1A3A8F">
                <a:alpha val="3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772400" y="2926080"/>
            <a:ext cx="1828800" cy="1828800"/>
          </a:xfrm>
          <a:prstGeom prst="ellipse">
            <a:avLst/>
          </a:prstGeom>
          <a:solidFill>
            <a:srgbClr val="0891B2">
              <a:alpha val="20000"/>
            </a:srgbClr>
          </a:solidFill>
          <a:ln w="12700">
            <a:solidFill>
              <a:srgbClr val="0891B2">
                <a:alpha val="2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[COMPANY NAME]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123444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eCOMMERCE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502920" y="196596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INVESTMENT CASE</a:t>
            </a:r>
            <a:endParaRPr lang="en-US" sz="4800" dirty="0"/>
          </a:p>
        </p:txBody>
      </p:sp>
      <p:sp>
        <p:nvSpPr>
          <p:cNvPr id="8" name="Text 6"/>
          <p:cNvSpPr/>
          <p:nvPr/>
        </p:nvSpPr>
        <p:spPr>
          <a:xfrm>
            <a:off x="502920" y="278892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200" kern="0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FINANCIAL CASE FOR DIGITAL INVESTMENT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02920" y="3337560"/>
            <a:ext cx="4114800" cy="0"/>
          </a:xfrm>
          <a:prstGeom prst="line">
            <a:avLst/>
          </a:prstGeom>
          <a:noFill/>
          <a:ln w="19050">
            <a:solidFill>
              <a:srgbClr val="3B599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3493008"/>
            <a:ext cx="6858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by [Name], [Title]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" y="3840480"/>
            <a:ext cx="3657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B7E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[Date]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4709160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3B4F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Replace all bracketed placeholders with your company information before presenting ]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 WE'RE SOLVING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109728" cy="11430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069848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1298448" y="1143000"/>
            <a:ext cx="0" cy="77724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463040" y="1051560"/>
            <a:ext cx="7040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customers want to buy digitally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463040" y="1417320"/>
            <a:ext cx="6035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80% of B2B buyers now complete their research independently before contacting a vendor. If we don't have a strong digital experience, we're invisible during the most critical stage of their journey.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543800" y="1856232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Gartner / Brixon, 2025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65760" y="2258568"/>
            <a:ext cx="84124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258568"/>
            <a:ext cx="109728" cy="11430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2368296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1298448" y="2441448"/>
            <a:ext cx="0" cy="77724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463040" y="2350008"/>
            <a:ext cx="7040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cost to serve is too high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463040" y="2715768"/>
            <a:ext cx="6035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and email orders cost significantly more to process than digital orders. As order volume grows, so does our overhead — unless we shift the mix to digital self-service.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7543800" y="3154680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Industry benchmark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" y="3557016"/>
            <a:ext cx="841248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557016"/>
            <a:ext cx="109728" cy="11430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" y="3666744"/>
            <a:ext cx="640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1298448" y="3739896"/>
            <a:ext cx="0" cy="777240"/>
          </a:xfrm>
          <a:prstGeom prst="line">
            <a:avLst/>
          </a:prstGeom>
          <a:noFill/>
          <a:ln w="12700">
            <a:solidFill>
              <a:srgbClr val="E5E7E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463040" y="3648456"/>
            <a:ext cx="7040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leaving revenue on the table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463040" y="4014216"/>
            <a:ext cx="6035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customers order more frequently, spend more per order, and are easier to retain. Our current digital adoption rate means a significant portion of our customer base isn't using the channel where we're most profitable.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7543800" y="4453128"/>
            <a:ext cx="11887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E5E7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[ Add your data ]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OUR CURRENT BASELINE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Fill in your actual numbers — these are the inputs that drive the financial model ]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261872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30352" y="1307592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Annual Revenue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2880360" y="1307592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822192" y="133502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channels combined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65760" y="1975104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0352" y="2020824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Revenue (Today)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2880360" y="2020824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822192" y="2048256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through eCommerce channel</a:t>
            </a:r>
            <a:endParaRPr lang="en-US" sz="800" dirty="0"/>
          </a:p>
        </p:txBody>
      </p:sp>
      <p:sp>
        <p:nvSpPr>
          <p:cNvPr id="13" name="Shape 11"/>
          <p:cNvSpPr/>
          <p:nvPr/>
        </p:nvSpPr>
        <p:spPr>
          <a:xfrm>
            <a:off x="365760" y="2688336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2734056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Revenue as % of Total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2880360" y="2734056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822192" y="2761488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channel mix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365760" y="3401568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0352" y="3447288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Active Customer Accounts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2880360" y="3447288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X,XXX ]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3822192" y="3474720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who purchased in last 12 months</a:t>
            </a:r>
            <a:endParaRPr lang="en-US" sz="800" dirty="0"/>
          </a:p>
        </p:txBody>
      </p:sp>
      <p:sp>
        <p:nvSpPr>
          <p:cNvPr id="21" name="Shape 19"/>
          <p:cNvSpPr/>
          <p:nvPr/>
        </p:nvSpPr>
        <p:spPr>
          <a:xfrm>
            <a:off x="365760" y="4114800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30352" y="416052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Customers Transacting Digitally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2880360" y="416052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3822192" y="4187952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adoption rate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709160" y="1261872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73752" y="1307592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Order Value — Digital</a:t>
            </a:r>
            <a:endParaRPr lang="en-US" sz="1150" dirty="0"/>
          </a:p>
        </p:txBody>
      </p:sp>
      <p:sp>
        <p:nvSpPr>
          <p:cNvPr id="27" name="Text 25"/>
          <p:cNvSpPr/>
          <p:nvPr/>
        </p:nvSpPr>
        <p:spPr>
          <a:xfrm>
            <a:off x="7223760" y="1307592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$XXX ]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8165592" y="1335024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$XXX offline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09160" y="1975104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73752" y="2020824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Orders Per Year — Digital Customer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7223760" y="2020824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X.X ]</a:t>
            </a:r>
            <a:endParaRPr lang="en-US" sz="1500" dirty="0"/>
          </a:p>
        </p:txBody>
      </p:sp>
      <p:sp>
        <p:nvSpPr>
          <p:cNvPr id="32" name="Text 30"/>
          <p:cNvSpPr/>
          <p:nvPr/>
        </p:nvSpPr>
        <p:spPr>
          <a:xfrm>
            <a:off x="8165592" y="2048256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vs. X.X offline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4709160" y="2688336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73752" y="2734056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Per Order — Phone/Email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7223760" y="2734056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 ]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8165592" y="2761488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Fully-loaded cost to process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4709160" y="3401568"/>
            <a:ext cx="4069080" cy="59436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73752" y="3447288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Per Order — Digital</a:t>
            </a:r>
            <a:endParaRPr lang="en-US" sz="1150" dirty="0"/>
          </a:p>
        </p:txBody>
      </p:sp>
      <p:sp>
        <p:nvSpPr>
          <p:cNvPr id="39" name="Text 37"/>
          <p:cNvSpPr/>
          <p:nvPr/>
        </p:nvSpPr>
        <p:spPr>
          <a:xfrm>
            <a:off x="7223760" y="3447288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 ]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8165592" y="3474720"/>
            <a:ext cx="502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Estimated self-service cost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REVENUE OPPORTUNITY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260604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2606040" cy="6400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6012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Adoption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Uplift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73736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digital customers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057400" y="1737360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548640" y="2276856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350008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adoption rate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2057400" y="2350008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2889504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962656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Accounts to convert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057400" y="2962656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XXX ]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48640" y="3502152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575304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Avg digital revenue/acct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057400" y="3575304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$XXX ]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4114800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4187952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Incremental revenue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2057400" y="4187952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3200400" y="960120"/>
            <a:ext cx="260604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0" y="960120"/>
            <a:ext cx="2606040" cy="64008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91840" y="96012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AOV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Uplift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3337560" y="173736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digital AOV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92040" y="1737360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$XXX ]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3383280" y="2276856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37560" y="2350008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digital AOV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892040" y="2350008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$XXX ]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3383280" y="2889504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37560" y="2962656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orders/year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4892040" y="2962656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X,XXX ]</a:t>
            </a:r>
            <a:endParaRPr lang="en-US" sz="1300" dirty="0"/>
          </a:p>
        </p:txBody>
      </p:sp>
      <p:sp>
        <p:nvSpPr>
          <p:cNvPr id="32" name="Shape 30"/>
          <p:cNvSpPr/>
          <p:nvPr/>
        </p:nvSpPr>
        <p:spPr>
          <a:xfrm>
            <a:off x="3383280" y="3502152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337560" y="3575304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AOV improvement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892040" y="3575304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 ]</a:t>
            </a:r>
            <a:endParaRPr lang="en-US" sz="1300" dirty="0"/>
          </a:p>
        </p:txBody>
      </p:sp>
      <p:sp>
        <p:nvSpPr>
          <p:cNvPr id="35" name="Shape 33"/>
          <p:cNvSpPr/>
          <p:nvPr/>
        </p:nvSpPr>
        <p:spPr>
          <a:xfrm>
            <a:off x="3383280" y="4114800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37560" y="4187952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Incremental revenue</a:t>
            </a:r>
            <a:endParaRPr lang="en-US" sz="1100" dirty="0"/>
          </a:p>
        </p:txBody>
      </p:sp>
      <p:sp>
        <p:nvSpPr>
          <p:cNvPr id="37" name="Text 35"/>
          <p:cNvSpPr/>
          <p:nvPr/>
        </p:nvSpPr>
        <p:spPr>
          <a:xfrm>
            <a:off x="4892040" y="4187952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035040" y="960120"/>
            <a:ext cx="2606040" cy="3886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9" name="Shape 37"/>
          <p:cNvSpPr/>
          <p:nvPr/>
        </p:nvSpPr>
        <p:spPr>
          <a:xfrm>
            <a:off x="6035040" y="960120"/>
            <a:ext cx="2606040" cy="64008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126480" y="960120"/>
            <a:ext cx="24231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Savings</a:t>
            </a:r>
            <a:endParaRPr lang="en-US" sz="1500" dirty="0"/>
          </a:p>
        </p:txBody>
      </p:sp>
      <p:sp>
        <p:nvSpPr>
          <p:cNvPr id="41" name="Text 39"/>
          <p:cNvSpPr/>
          <p:nvPr/>
        </p:nvSpPr>
        <p:spPr>
          <a:xfrm>
            <a:off x="6172200" y="1737360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phone/email orders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7726680" y="1737360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X,XXX ]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6217920" y="2276856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6172200" y="2350008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 shift to digital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7726680" y="2350008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300" dirty="0"/>
          </a:p>
        </p:txBody>
      </p:sp>
      <p:sp>
        <p:nvSpPr>
          <p:cNvPr id="46" name="Shape 44"/>
          <p:cNvSpPr/>
          <p:nvPr/>
        </p:nvSpPr>
        <p:spPr>
          <a:xfrm>
            <a:off x="6217920" y="2889504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172200" y="2962656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Orders shifted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7726680" y="2962656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X,XXX ]</a:t>
            </a:r>
            <a:endParaRPr lang="en-US" sz="1300" dirty="0"/>
          </a:p>
        </p:txBody>
      </p:sp>
      <p:sp>
        <p:nvSpPr>
          <p:cNvPr id="49" name="Shape 47"/>
          <p:cNvSpPr/>
          <p:nvPr/>
        </p:nvSpPr>
        <p:spPr>
          <a:xfrm>
            <a:off x="6217920" y="3502152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172200" y="3575304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savings per order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7726680" y="3575304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$XX ]</a:t>
            </a:r>
            <a:endParaRPr lang="en-US" sz="1300" dirty="0"/>
          </a:p>
        </p:txBody>
      </p:sp>
      <p:sp>
        <p:nvSpPr>
          <p:cNvPr id="52" name="Shape 50"/>
          <p:cNvSpPr/>
          <p:nvPr/>
        </p:nvSpPr>
        <p:spPr>
          <a:xfrm>
            <a:off x="6217920" y="4114800"/>
            <a:ext cx="22402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6172200" y="4187952"/>
            <a:ext cx="1554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annual savings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7726680" y="4187952"/>
            <a:ext cx="7772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300" dirty="0"/>
          </a:p>
        </p:txBody>
      </p:sp>
      <p:sp>
        <p:nvSpPr>
          <p:cNvPr id="55" name="Shape 53"/>
          <p:cNvSpPr/>
          <p:nvPr/>
        </p:nvSpPr>
        <p:spPr>
          <a:xfrm>
            <a:off x="365760" y="4617720"/>
            <a:ext cx="8412480" cy="347472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548640" y="4617720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3-YEAR OPPORTUNITY</a:t>
            </a:r>
            <a:endParaRPr lang="en-US" sz="1300" dirty="0"/>
          </a:p>
        </p:txBody>
      </p:sp>
      <p:sp>
        <p:nvSpPr>
          <p:cNvPr id="57" name="Text 55"/>
          <p:cNvSpPr/>
          <p:nvPr/>
        </p:nvSpPr>
        <p:spPr>
          <a:xfrm>
            <a:off x="5120640" y="4617720"/>
            <a:ext cx="3474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— $XM ]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FINANCIAL SUMMARY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Based on inputs in the accompanying Excel model ]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292608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234440"/>
            <a:ext cx="28346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91840" y="1234440"/>
            <a:ext cx="128016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337560" y="1234440"/>
            <a:ext cx="1188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0" y="1234440"/>
            <a:ext cx="128016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617720" y="1234440"/>
            <a:ext cx="1188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2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852160" y="1234440"/>
            <a:ext cx="128016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897880" y="1234440"/>
            <a:ext cx="1188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3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132320" y="1234440"/>
            <a:ext cx="1508760" cy="438912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178040" y="1234440"/>
            <a:ext cx="14173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Total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1719072"/>
            <a:ext cx="292608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175564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Revenue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3291840" y="17190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337560" y="17556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572000" y="17190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17720" y="17556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852160" y="17190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897880" y="17556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7132320" y="1719072"/>
            <a:ext cx="15087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78040" y="175564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365760" y="2176272"/>
            <a:ext cx="292608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221284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Growth (YoY)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3291840" y="21762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37560" y="22128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4572000" y="21762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617720" y="22128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+X% ]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5852160" y="21762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897880" y="22128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+X% ]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7132320" y="2176272"/>
            <a:ext cx="15087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178040" y="221284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CAGR X% ]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65760" y="2633472"/>
            <a:ext cx="292608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48640" y="267004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 Savings (Digital Shift)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3291840" y="26334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37560" y="26700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572000" y="26334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617720" y="26700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41" name="Shape 39"/>
          <p:cNvSpPr/>
          <p:nvPr/>
        </p:nvSpPr>
        <p:spPr>
          <a:xfrm>
            <a:off x="5852160" y="26334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897880" y="26700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43" name="Shape 41"/>
          <p:cNvSpPr/>
          <p:nvPr/>
        </p:nvSpPr>
        <p:spPr>
          <a:xfrm>
            <a:off x="7132320" y="2633472"/>
            <a:ext cx="15087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7178040" y="267004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45" name="Shape 43"/>
          <p:cNvSpPr/>
          <p:nvPr/>
        </p:nvSpPr>
        <p:spPr>
          <a:xfrm>
            <a:off x="365760" y="3090672"/>
            <a:ext cx="292608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365760" y="3090672"/>
            <a:ext cx="109728" cy="420624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48640" y="312724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Investment Required</a:t>
            </a:r>
            <a:endParaRPr lang="en-US" sz="1200" dirty="0"/>
          </a:p>
        </p:txBody>
      </p:sp>
      <p:sp>
        <p:nvSpPr>
          <p:cNvPr id="48" name="Shape 46"/>
          <p:cNvSpPr/>
          <p:nvPr/>
        </p:nvSpPr>
        <p:spPr>
          <a:xfrm>
            <a:off x="3291840" y="30906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37560" y="31272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($XM) ]</a:t>
            </a:r>
            <a:endParaRPr lang="en-US" sz="1200" dirty="0"/>
          </a:p>
        </p:txBody>
      </p:sp>
      <p:sp>
        <p:nvSpPr>
          <p:cNvPr id="50" name="Shape 48"/>
          <p:cNvSpPr/>
          <p:nvPr/>
        </p:nvSpPr>
        <p:spPr>
          <a:xfrm>
            <a:off x="4572000" y="30906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4617720" y="31272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($XM) ]</a:t>
            </a:r>
            <a:endParaRPr lang="en-US" sz="1200" dirty="0"/>
          </a:p>
        </p:txBody>
      </p:sp>
      <p:sp>
        <p:nvSpPr>
          <p:cNvPr id="52" name="Shape 50"/>
          <p:cNvSpPr/>
          <p:nvPr/>
        </p:nvSpPr>
        <p:spPr>
          <a:xfrm>
            <a:off x="5852160" y="30906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5897880" y="31272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($XM) ]</a:t>
            </a:r>
            <a:endParaRPr lang="en-US" sz="1200" dirty="0"/>
          </a:p>
        </p:txBody>
      </p:sp>
      <p:sp>
        <p:nvSpPr>
          <p:cNvPr id="54" name="Shape 52"/>
          <p:cNvSpPr/>
          <p:nvPr/>
        </p:nvSpPr>
        <p:spPr>
          <a:xfrm>
            <a:off x="7132320" y="3090672"/>
            <a:ext cx="15087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178040" y="312724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($XM) ]</a:t>
            </a:r>
            <a:endParaRPr lang="en-US" sz="1200" dirty="0"/>
          </a:p>
        </p:txBody>
      </p:sp>
      <p:sp>
        <p:nvSpPr>
          <p:cNvPr id="56" name="Shape 54"/>
          <p:cNvSpPr/>
          <p:nvPr/>
        </p:nvSpPr>
        <p:spPr>
          <a:xfrm>
            <a:off x="365760" y="3547872"/>
            <a:ext cx="2926080" cy="420624"/>
          </a:xfrm>
          <a:prstGeom prst="rect">
            <a:avLst/>
          </a:prstGeom>
          <a:solidFill>
            <a:srgbClr val="1A4D2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548640" y="358444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 Benefit</a:t>
            </a:r>
            <a:endParaRPr lang="en-US" sz="1200" dirty="0"/>
          </a:p>
        </p:txBody>
      </p:sp>
      <p:sp>
        <p:nvSpPr>
          <p:cNvPr id="58" name="Shape 56"/>
          <p:cNvSpPr/>
          <p:nvPr/>
        </p:nvSpPr>
        <p:spPr>
          <a:xfrm>
            <a:off x="3291840" y="3547872"/>
            <a:ext cx="1280160" cy="420624"/>
          </a:xfrm>
          <a:prstGeom prst="rect">
            <a:avLst/>
          </a:prstGeom>
          <a:solidFill>
            <a:srgbClr val="1A4D2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3337560" y="35844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60" name="Shape 58"/>
          <p:cNvSpPr/>
          <p:nvPr/>
        </p:nvSpPr>
        <p:spPr>
          <a:xfrm>
            <a:off x="4572000" y="3547872"/>
            <a:ext cx="1280160" cy="420624"/>
          </a:xfrm>
          <a:prstGeom prst="rect">
            <a:avLst/>
          </a:prstGeom>
          <a:solidFill>
            <a:srgbClr val="1A4D2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617720" y="35844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62" name="Shape 60"/>
          <p:cNvSpPr/>
          <p:nvPr/>
        </p:nvSpPr>
        <p:spPr>
          <a:xfrm>
            <a:off x="5852160" y="3547872"/>
            <a:ext cx="1280160" cy="420624"/>
          </a:xfrm>
          <a:prstGeom prst="rect">
            <a:avLst/>
          </a:prstGeom>
          <a:solidFill>
            <a:srgbClr val="1A4D2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5897880" y="35844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64" name="Shape 62"/>
          <p:cNvSpPr/>
          <p:nvPr/>
        </p:nvSpPr>
        <p:spPr>
          <a:xfrm>
            <a:off x="7132320" y="3547872"/>
            <a:ext cx="1508760" cy="420624"/>
          </a:xfrm>
          <a:prstGeom prst="rect">
            <a:avLst/>
          </a:prstGeom>
          <a:solidFill>
            <a:srgbClr val="1A4D2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178040" y="358444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$XM ]</a:t>
            </a:r>
            <a:endParaRPr lang="en-US" sz="1200" dirty="0"/>
          </a:p>
        </p:txBody>
      </p:sp>
      <p:sp>
        <p:nvSpPr>
          <p:cNvPr id="66" name="Shape 64"/>
          <p:cNvSpPr/>
          <p:nvPr/>
        </p:nvSpPr>
        <p:spPr>
          <a:xfrm>
            <a:off x="365760" y="4005072"/>
            <a:ext cx="292608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48640" y="404164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Cumulative ROI</a:t>
            </a:r>
            <a:endParaRPr lang="en-US" sz="1200" dirty="0"/>
          </a:p>
        </p:txBody>
      </p:sp>
      <p:sp>
        <p:nvSpPr>
          <p:cNvPr id="68" name="Shape 66"/>
          <p:cNvSpPr/>
          <p:nvPr/>
        </p:nvSpPr>
        <p:spPr>
          <a:xfrm>
            <a:off x="3291840" y="40050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337560" y="40416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200" dirty="0"/>
          </a:p>
        </p:txBody>
      </p:sp>
      <p:sp>
        <p:nvSpPr>
          <p:cNvPr id="70" name="Shape 68"/>
          <p:cNvSpPr/>
          <p:nvPr/>
        </p:nvSpPr>
        <p:spPr>
          <a:xfrm>
            <a:off x="4572000" y="40050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4617720" y="40416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200" dirty="0"/>
          </a:p>
        </p:txBody>
      </p:sp>
      <p:sp>
        <p:nvSpPr>
          <p:cNvPr id="72" name="Shape 70"/>
          <p:cNvSpPr/>
          <p:nvPr/>
        </p:nvSpPr>
        <p:spPr>
          <a:xfrm>
            <a:off x="5852160" y="4005072"/>
            <a:ext cx="12801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5897880" y="40416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200" dirty="0"/>
          </a:p>
        </p:txBody>
      </p:sp>
      <p:sp>
        <p:nvSpPr>
          <p:cNvPr id="74" name="Shape 72"/>
          <p:cNvSpPr/>
          <p:nvPr/>
        </p:nvSpPr>
        <p:spPr>
          <a:xfrm>
            <a:off x="7132320" y="4005072"/>
            <a:ext cx="1508760" cy="420624"/>
          </a:xfrm>
          <a:prstGeom prst="rect">
            <a:avLst/>
          </a:prstGeom>
          <a:solidFill>
            <a:srgbClr val="152E6E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7178040" y="404164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76" name="Shape 74"/>
          <p:cNvSpPr/>
          <p:nvPr/>
        </p:nvSpPr>
        <p:spPr>
          <a:xfrm>
            <a:off x="365760" y="4462272"/>
            <a:ext cx="292608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548640" y="4498848"/>
            <a:ext cx="2697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200" dirty="0"/>
          </a:p>
        </p:txBody>
      </p:sp>
      <p:sp>
        <p:nvSpPr>
          <p:cNvPr id="78" name="Shape 76"/>
          <p:cNvSpPr/>
          <p:nvPr/>
        </p:nvSpPr>
        <p:spPr>
          <a:xfrm>
            <a:off x="3291840" y="44622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79" name="Text 77"/>
          <p:cNvSpPr/>
          <p:nvPr/>
        </p:nvSpPr>
        <p:spPr>
          <a:xfrm>
            <a:off x="3337560" y="44988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 months ]</a:t>
            </a:r>
            <a:endParaRPr lang="en-US" sz="1200" dirty="0"/>
          </a:p>
        </p:txBody>
      </p:sp>
      <p:sp>
        <p:nvSpPr>
          <p:cNvPr id="80" name="Shape 78"/>
          <p:cNvSpPr/>
          <p:nvPr/>
        </p:nvSpPr>
        <p:spPr>
          <a:xfrm>
            <a:off x="4572000" y="44622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4617720" y="44988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82" name="Shape 80"/>
          <p:cNvSpPr/>
          <p:nvPr/>
        </p:nvSpPr>
        <p:spPr>
          <a:xfrm>
            <a:off x="5852160" y="4462272"/>
            <a:ext cx="12801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83" name="Text 81"/>
          <p:cNvSpPr/>
          <p:nvPr/>
        </p:nvSpPr>
        <p:spPr>
          <a:xfrm>
            <a:off x="5897880" y="4498848"/>
            <a:ext cx="1051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84" name="Shape 82"/>
          <p:cNvSpPr/>
          <p:nvPr/>
        </p:nvSpPr>
        <p:spPr>
          <a:xfrm>
            <a:off x="7132320" y="4462272"/>
            <a:ext cx="1508760" cy="420624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85" name="Text 83"/>
          <p:cNvSpPr/>
          <p:nvPr/>
        </p:nvSpPr>
        <p:spPr>
          <a:xfrm>
            <a:off x="7178040" y="4498848"/>
            <a:ext cx="12801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INVESTMENT ASK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5303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5303520" cy="4114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96012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0" y="960120"/>
            <a:ext cx="960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48640" y="1444752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Platform upgrade / new capability ]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1664208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Integration with ERP / existing systems ]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48640" y="1883664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Annual licensing / SaaS fees ]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65760" y="2258568"/>
            <a:ext cx="5303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258568"/>
            <a:ext cx="5303520" cy="4114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25856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4572000" y="2258568"/>
            <a:ext cx="960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48640" y="2743200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X FTE — role and level ]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548640" y="2962656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X FTE — role and level 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48640" y="3182112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Agency / contractor support if applicable 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365760" y="3557016"/>
            <a:ext cx="5303520" cy="114300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557016"/>
            <a:ext cx="5303520" cy="41148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2920" y="3557016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0" y="3557016"/>
            <a:ext cx="9601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6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548640" y="4041648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Customer onboarding / adoption program ]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548640" y="4261104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Content and product data improvement ]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4480560"/>
            <a:ext cx="498348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· [ Training and change management ]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989320" y="960120"/>
            <a:ext cx="2788920" cy="3858768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989320" y="960120"/>
            <a:ext cx="2788920" cy="109728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80760" y="1051560"/>
            <a:ext cx="26060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ROI SUMMARY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6080760" y="1572768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Investment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7635240" y="1572768"/>
            <a:ext cx="1051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6172200" y="2048256"/>
            <a:ext cx="2514600" cy="0"/>
          </a:xfrm>
          <a:prstGeom prst="line">
            <a:avLst/>
          </a:prstGeom>
          <a:noFill/>
          <a:ln w="9525">
            <a:solidFill>
              <a:srgbClr val="3B599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80760" y="2139696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 1 Return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7635240" y="2139696"/>
            <a:ext cx="1051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1400" dirty="0"/>
          </a:p>
        </p:txBody>
      </p:sp>
      <p:sp>
        <p:nvSpPr>
          <p:cNvPr id="33" name="Shape 31"/>
          <p:cNvSpPr/>
          <p:nvPr/>
        </p:nvSpPr>
        <p:spPr>
          <a:xfrm>
            <a:off x="6172200" y="2615184"/>
            <a:ext cx="2514600" cy="0"/>
          </a:xfrm>
          <a:prstGeom prst="line">
            <a:avLst/>
          </a:prstGeom>
          <a:noFill/>
          <a:ln w="9525">
            <a:solidFill>
              <a:srgbClr val="3B599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080760" y="2706624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Return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7635240" y="2706624"/>
            <a:ext cx="1051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$X ]</a:t>
            </a:r>
            <a:endParaRPr lang="en-US" sz="1400" dirty="0"/>
          </a:p>
        </p:txBody>
      </p:sp>
      <p:sp>
        <p:nvSpPr>
          <p:cNvPr id="36" name="Shape 34"/>
          <p:cNvSpPr/>
          <p:nvPr/>
        </p:nvSpPr>
        <p:spPr>
          <a:xfrm>
            <a:off x="6172200" y="3182112"/>
            <a:ext cx="2514600" cy="0"/>
          </a:xfrm>
          <a:prstGeom prst="line">
            <a:avLst/>
          </a:prstGeom>
          <a:noFill/>
          <a:ln w="9525">
            <a:solidFill>
              <a:srgbClr val="3B599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080760" y="3273552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Payback Period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7635240" y="3273552"/>
            <a:ext cx="1051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 mo ]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6172200" y="3749040"/>
            <a:ext cx="2514600" cy="0"/>
          </a:xfrm>
          <a:prstGeom prst="line">
            <a:avLst/>
          </a:prstGeom>
          <a:noFill/>
          <a:ln w="9525">
            <a:solidFill>
              <a:srgbClr val="3B599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080760" y="3840480"/>
            <a:ext cx="1554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3-Year ROI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7635240" y="3840480"/>
            <a:ext cx="10515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X% ]</a:t>
            </a:r>
            <a:endParaRPr lang="en-US" sz="1400" dirty="0"/>
          </a:p>
        </p:txBody>
      </p:sp>
      <p:sp>
        <p:nvSpPr>
          <p:cNvPr id="42" name="Shape 40"/>
          <p:cNvSpPr/>
          <p:nvPr/>
        </p:nvSpPr>
        <p:spPr>
          <a:xfrm>
            <a:off x="6080760" y="4160520"/>
            <a:ext cx="2606040" cy="502920"/>
          </a:xfrm>
          <a:prstGeom prst="rect">
            <a:avLst/>
          </a:prstGeom>
          <a:solidFill>
            <a:srgbClr val="1A3A8F"/>
          </a:solidFill>
          <a:ln w="12700">
            <a:solidFill>
              <a:srgbClr val="1A3A8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080760" y="4160520"/>
            <a:ext cx="2606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Excel model for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scenario analysis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02920" y="457200"/>
            <a:ext cx="6400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COST OF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DOING NOTHING</a:t>
            </a:r>
            <a:endParaRPr lang="en-US" sz="4000" dirty="0"/>
          </a:p>
        </p:txBody>
      </p:sp>
      <p:sp>
        <p:nvSpPr>
          <p:cNvPr id="4" name="Shape 2"/>
          <p:cNvSpPr/>
          <p:nvPr/>
        </p:nvSpPr>
        <p:spPr>
          <a:xfrm>
            <a:off x="502920" y="1920240"/>
            <a:ext cx="8321040" cy="7772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920240"/>
            <a:ext cx="109728" cy="7772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19659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at Risk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2340864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Competitors investing in digital will capture the buyers who research and prefer to purchase online — and those buyers won't come back. [ Estimate X% of revenue at risk over 3 years. ]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502920" y="2834640"/>
            <a:ext cx="8321040" cy="7772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02920" y="2834640"/>
            <a:ext cx="109728" cy="7772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28803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Rising Cost Structure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731520" y="3255264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Phone and email orders don't get cheaper as volume grows. Without digital shift, cost to serve increases with the business. [ Estimate $XM in avoidable costs over 3 years. ]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502920" y="3749040"/>
            <a:ext cx="8321040" cy="777240"/>
          </a:xfrm>
          <a:prstGeom prst="rect">
            <a:avLst/>
          </a:prstGeom>
          <a:solidFill>
            <a:srgbClr val="1A3A8F"/>
          </a:solidFill>
          <a:ln w="12700">
            <a:solidFill>
              <a:srgbClr val="2A4CA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502920" y="3749040"/>
            <a:ext cx="109728" cy="777240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3794760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Talent &amp; Retention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731520" y="4169664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C8D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Digital-native buyers will increasingly choose suppliers who make it easy to buy. Our customer retention rate is directly tied to our digital experience — and so is our ability to attract new customers.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6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I'M ASKING FOR TODAY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5120640" cy="2331720"/>
          </a:xfrm>
          <a:prstGeom prst="rect">
            <a:avLst/>
          </a:prstGeom>
          <a:solidFill>
            <a:srgbClr val="0D1B4B"/>
          </a:solidFill>
          <a:ln w="12700">
            <a:solidFill>
              <a:srgbClr val="0D1B4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5120640" cy="109728"/>
          </a:xfrm>
          <a:prstGeom prst="rect">
            <a:avLst/>
          </a:prstGeom>
          <a:solidFill>
            <a:srgbClr val="E8533F"/>
          </a:solidFill>
          <a:ln w="12700">
            <a:solidFill>
              <a:srgbClr val="E8533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78992"/>
            <a:ext cx="48463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554480"/>
            <a:ext cx="4754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Budget: </a:t>
            </a:r>
            <a:pPr indent="0" marL="0">
              <a:buNone/>
            </a:pPr>
            <a:r>
              <a:rPr lang="en-US" sz="13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$X </a:t>
            </a:r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for Year 1 investment ]</a:t>
            </a:r>
            <a:endParaRPr lang="en-US" sz="13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Headcount: </a:t>
            </a:r>
            <a:pPr indent="0" marL="0">
              <a:buNone/>
            </a:pPr>
            <a:r>
              <a:rPr lang="en-US" sz="13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 FTE </a:t>
            </a:r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approved — [roles] ]</a:t>
            </a:r>
            <a:endParaRPr lang="en-US" sz="1300" dirty="0"/>
          </a:p>
          <a:p>
            <a:pPr indent="0" marL="0"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Decision: </a:t>
            </a:r>
            <a:pPr indent="0" marL="0">
              <a:buNone/>
            </a:pPr>
            <a:r>
              <a:rPr lang="en-US" sz="13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Approval needed by date ] </a:t>
            </a:r>
            <a:pPr indent="0" marL="0">
              <a:buNone/>
            </a:pPr>
            <a:r>
              <a:rPr lang="en-US" sz="13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maintain timeline ]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3383280"/>
            <a:ext cx="512064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2920" y="3493008"/>
            <a:ext cx="48463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1B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PROPOSED TIMELINE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48640" y="3886200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1–2: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783080" y="3886200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Finalize vendor selection / platform decision ]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8640" y="4178808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3–5: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783080" y="4178808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Implementation, integration, data preparation ]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48640" y="4471416"/>
            <a:ext cx="1188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853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6: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783080" y="4471416"/>
            <a:ext cx="3520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Launch and customer onboarding begins ]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806440" y="960120"/>
            <a:ext cx="2971800" cy="3858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806440" y="960120"/>
            <a:ext cx="2971800" cy="457200"/>
          </a:xfrm>
          <a:prstGeom prst="rect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897880" y="960120"/>
            <a:ext cx="2788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943600" y="1627632"/>
            <a:ext cx="274320" cy="2743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0" y="16276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309360" y="1581912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Approve Year 1 budget allocation ]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943600" y="2249424"/>
            <a:ext cx="274320" cy="2743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943600" y="224942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309360" y="2203704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Sign off on headcount request ]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5943600" y="2871216"/>
            <a:ext cx="274320" cy="2743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43600" y="287121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6309360" y="2825496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Schedule vendor evaluation kickoff ]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5943600" y="3493008"/>
            <a:ext cx="274320" cy="2743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0" y="34930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309360" y="3447288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Assign executive sponsor ]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943600" y="4114800"/>
            <a:ext cx="274320" cy="274320"/>
          </a:xfrm>
          <a:prstGeom prst="ellipse">
            <a:avLst/>
          </a:prstGeom>
          <a:solidFill>
            <a:srgbClr val="0891B2"/>
          </a:solidFill>
          <a:ln w="12700">
            <a:solidFill>
              <a:srgbClr val="0891B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943600" y="411480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309360" y="4069080"/>
            <a:ext cx="2331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Set 30-day check-in ]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eCommerce Business Case</dc:title>
  <dc:subject>PptxGenJS Presentation</dc:subject>
  <dc:creator/>
  <cp:lastModifiedBy/>
  <cp:revision>1</cp:revision>
  <dcterms:created xsi:type="dcterms:W3CDTF">2026-04-03T15:23:33Z</dcterms:created>
  <dcterms:modified xsi:type="dcterms:W3CDTF">2026-04-03T15:23:33Z</dcterms:modified>
</cp:coreProperties>
</file>