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303520"/>
            <a:ext cx="12192000" cy="1554480"/>
          </a:xfrm>
          <a:prstGeom prst="rect">
            <a:avLst/>
          </a:prstGeom>
          <a:solidFill>
            <a:srgbClr val="1A3A8F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828800"/>
            <a:ext cx="73152" cy="2286000"/>
          </a:xfrm>
          <a:prstGeom prst="rect">
            <a:avLst/>
          </a:prstGeom>
          <a:solidFill>
            <a:srgbClr val="E8533F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64592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eCOMMERCE KPI DASHBOARD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640080" y="251460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Metrics Guide &amp; Quick-Start Reference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640080" y="310896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5F6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B2B eCommerce Practitioners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5F6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your leadership story with data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54864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Company Name ]  ·  [ Year ]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59893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White-label — replace placeholders with your company information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92000" cy="7315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THIS DASHBOARD DOES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2697480" cy="5212080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188720"/>
            <a:ext cx="2697480" cy="594360"/>
          </a:xfrm>
          <a:prstGeom prst="rect">
            <a:avLst/>
          </a:prstGeom>
          <a:solidFill>
            <a:srgbClr val="1A3A8F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52728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187452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Fill in the Tracker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11480" y="2468880"/>
            <a:ext cx="24231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 to Monthly Tracker tab. Every month, enter actuals in the yellow cells. Takes 15–20 minutes once you know where to find the data.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154680" y="1188720"/>
            <a:ext cx="2697480" cy="5212080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154680" y="1188720"/>
            <a:ext cx="2697480" cy="594360"/>
          </a:xfrm>
          <a:prstGeom prst="rect">
            <a:avLst/>
          </a:prstGeom>
          <a:solidFill>
            <a:srgbClr val="1A3A8F"/>
          </a:solidFill>
          <a:ln/>
        </p:spPr>
      </p:sp>
      <p:sp>
        <p:nvSpPr>
          <p:cNvPr id="12" name="Text 10"/>
          <p:cNvSpPr/>
          <p:nvPr/>
        </p:nvSpPr>
        <p:spPr>
          <a:xfrm>
            <a:off x="3154680" y="1252728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291840" y="187452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Trends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291840" y="2468880"/>
            <a:ext cx="24231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Trend Dashboard auto-calculates MoM change, % change, and YTD averages. No formulas to write — it updates when you fill in the tracker.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035040" y="1188720"/>
            <a:ext cx="2697480" cy="5212080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035040" y="1188720"/>
            <a:ext cx="2697480" cy="594360"/>
          </a:xfrm>
          <a:prstGeom prst="rect">
            <a:avLst/>
          </a:prstGeom>
          <a:solidFill>
            <a:srgbClr val="1A3A8F"/>
          </a:solidFill>
          <a:ln/>
        </p:spPr>
      </p:sp>
      <p:sp>
        <p:nvSpPr>
          <p:cNvPr id="17" name="Text 15"/>
          <p:cNvSpPr/>
          <p:nvPr/>
        </p:nvSpPr>
        <p:spPr>
          <a:xfrm>
            <a:off x="6035040" y="1252728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172200" y="187452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Tell the Story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172200" y="2468880"/>
            <a:ext cx="24231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 Summary pulls the most important metrics into a one-page snapshot. Screenshot it, paste it into a deck, or share it directly.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8915400" y="1188720"/>
            <a:ext cx="2697480" cy="5212080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915400" y="1188720"/>
            <a:ext cx="2697480" cy="594360"/>
          </a:xfrm>
          <a:prstGeom prst="rect">
            <a:avLst/>
          </a:prstGeom>
          <a:solidFill>
            <a:srgbClr val="1A3A8F"/>
          </a:solidFill>
          <a:ln/>
        </p:spPr>
      </p:sp>
      <p:sp>
        <p:nvSpPr>
          <p:cNvPr id="22" name="Text 20"/>
          <p:cNvSpPr/>
          <p:nvPr/>
        </p:nvSpPr>
        <p:spPr>
          <a:xfrm>
            <a:off x="8915400" y="1252728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9052560" y="187452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Credibility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052560" y="2468880"/>
            <a:ext cx="24231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Consistent monthly data is your proof of progress. 3–6 months of trends turns a presentation into a track record.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92000" cy="7315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5 METRIC CATEGORIES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143000"/>
            <a:ext cx="3703320" cy="2606040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1143000"/>
            <a:ext cx="3703320" cy="502920"/>
          </a:xfrm>
          <a:prstGeom prst="rect">
            <a:avLst/>
          </a:prstGeom>
          <a:solidFill>
            <a:srgbClr val="1A3A8F"/>
          </a:solidFill>
          <a:ln/>
        </p:spPr>
      </p:sp>
      <p:sp>
        <p:nvSpPr>
          <p:cNvPr id="7" name="Text 5"/>
          <p:cNvSpPr/>
          <p:nvPr/>
        </p:nvSpPr>
        <p:spPr>
          <a:xfrm>
            <a:off x="338328" y="1207008"/>
            <a:ext cx="3520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 ADOPTION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38328" y="1737360"/>
            <a:ext cx="3520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 customers moving to digital?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38328" y="2194560"/>
            <a:ext cx="3520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Digital Adoption Rate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New Digital Accounts (Month)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Cumulative Digital Accounts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Adoption by Segment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38328" y="3063240"/>
            <a:ext cx="3520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most important early metric. You cannot have a digital program without digital customers. Track this obsessively in Year 1.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178808" y="1143000"/>
            <a:ext cx="3703320" cy="2606040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178808" y="1143000"/>
            <a:ext cx="3703320" cy="5029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3" name="Text 11"/>
          <p:cNvSpPr/>
          <p:nvPr/>
        </p:nvSpPr>
        <p:spPr>
          <a:xfrm>
            <a:off x="4288536" y="1207008"/>
            <a:ext cx="3520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 ENGAGEMENT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288536" y="1737360"/>
            <a:ext cx="3520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 digital customers actually using the platform?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288536" y="2194560"/>
            <a:ext cx="3520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Digital Sessions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Self-Service Order Rate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Search-to-Order Rate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Cart Abandonment Rate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288536" y="3063240"/>
            <a:ext cx="3520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Adoption gets them in the door. Engagement tells you if the experience is working. High abandonment = friction you need to fix.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8129016" y="1143000"/>
            <a:ext cx="3703320" cy="2606040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129016" y="1143000"/>
            <a:ext cx="3703320" cy="50292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9" name="Text 17"/>
          <p:cNvSpPr/>
          <p:nvPr/>
        </p:nvSpPr>
        <p:spPr>
          <a:xfrm>
            <a:off x="8238744" y="1207008"/>
            <a:ext cx="3520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 REVENUE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238744" y="1737360"/>
            <a:ext cx="3520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digital driving growth?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238744" y="2194560"/>
            <a:ext cx="3520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Digital Revenue ($000s)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Digital Revenue as % of Total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Average Order Value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Order Frequency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YoY Growth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8238744" y="3063240"/>
            <a:ext cx="3520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the language leadership speaks. Connect every platform decision to revenue impact and you will always have budget.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28600" y="3977640"/>
            <a:ext cx="3703320" cy="2606040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28600" y="3977640"/>
            <a:ext cx="3703320" cy="502920"/>
          </a:xfrm>
          <a:prstGeom prst="rect">
            <a:avLst/>
          </a:prstGeom>
          <a:solidFill>
            <a:srgbClr val="E8533F"/>
          </a:solidFill>
          <a:ln/>
        </p:spPr>
      </p:sp>
      <p:sp>
        <p:nvSpPr>
          <p:cNvPr id="25" name="Text 23"/>
          <p:cNvSpPr/>
          <p:nvPr/>
        </p:nvSpPr>
        <p:spPr>
          <a:xfrm>
            <a:off x="338328" y="4041648"/>
            <a:ext cx="3520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 EFFICIENCY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38328" y="4572000"/>
            <a:ext cx="3520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digital saving money?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38328" y="5029200"/>
            <a:ext cx="3520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Cost per Digital Order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Cost per Offline Order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Order Error Rate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Monthly Cost Savings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38328" y="5897880"/>
            <a:ext cx="3520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orders cost $5–12 to process. Phone and email orders cost $25–40. Quantify the savings — this is your ROI story.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178808" y="3977640"/>
            <a:ext cx="3703320" cy="2606040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178808" y="3977640"/>
            <a:ext cx="3703320" cy="50292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1" name="Text 29"/>
          <p:cNvSpPr/>
          <p:nvPr/>
        </p:nvSpPr>
        <p:spPr>
          <a:xfrm>
            <a:off x="4288536" y="4041648"/>
            <a:ext cx="3520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 CUSTOMER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288536" y="4572000"/>
            <a:ext cx="3520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 customers satisfied with the digital experience?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288536" y="5029200"/>
            <a:ext cx="3520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Digital CSAT Score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Digital Reorder Rate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Support Tickets (eCommerce)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4288536" y="5897880"/>
            <a:ext cx="3520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Reorder rate is your stickiness signal. If it drops, something broke. CSAT gives you the voice of the customer.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92000" cy="7315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BENCHMARKS — B2B eCommerce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11430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these as directional guides, not hard targets. Every business is different.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1554480"/>
            <a:ext cx="2834640" cy="34747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347472" y="155448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0" y="1554480"/>
            <a:ext cx="1737360" cy="34747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9" name="Text 7"/>
          <p:cNvSpPr/>
          <p:nvPr/>
        </p:nvSpPr>
        <p:spPr>
          <a:xfrm>
            <a:off x="3273552" y="155448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Stage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0" y="1554480"/>
            <a:ext cx="1737360" cy="34747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1" name="Text 9"/>
          <p:cNvSpPr/>
          <p:nvPr/>
        </p:nvSpPr>
        <p:spPr>
          <a:xfrm>
            <a:off x="5102352" y="155448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858000" y="1554480"/>
            <a:ext cx="1737360" cy="34747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3" name="Text 11"/>
          <p:cNvSpPr/>
          <p:nvPr/>
        </p:nvSpPr>
        <p:spPr>
          <a:xfrm>
            <a:off x="6931152" y="155448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Best-in-Class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686800" y="1554480"/>
            <a:ext cx="3474720" cy="34747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5" name="Text 13"/>
          <p:cNvSpPr/>
          <p:nvPr/>
        </p:nvSpPr>
        <p:spPr>
          <a:xfrm>
            <a:off x="8759952" y="155448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1901952"/>
            <a:ext cx="28346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0" y="1901952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029200" y="1901952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858000" y="1901952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686800" y="1901952"/>
            <a:ext cx="347472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47472" y="1938528"/>
            <a:ext cx="272491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Adoption Rate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273552" y="1938528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10–20%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102352" y="1938528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30–50%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931152" y="1938528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60%+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759952" y="1938528"/>
            <a:ext cx="336499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Best-in-class distributors hitting 60–70% by year 3–5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74320" y="2414016"/>
            <a:ext cx="283464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200400" y="2414016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029200" y="2414016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858000" y="2414016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686800" y="2414016"/>
            <a:ext cx="347472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47472" y="2450592"/>
            <a:ext cx="272491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Digital Order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3273552" y="2450592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$8–15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102352" y="2450592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$6–10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931152" y="2450592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$4–8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759952" y="2450592"/>
            <a:ext cx="336499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Drops as volume scales. Phone/email orders run $25–40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274320" y="2926080"/>
            <a:ext cx="28346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200400" y="2926080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029200" y="2926080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858000" y="2926080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8686800" y="2926080"/>
            <a:ext cx="347472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7472" y="2962656"/>
            <a:ext cx="272491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Offline Order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3273552" y="2962656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$25–30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102352" y="2962656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$28–35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931152" y="2962656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$35–45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8759952" y="2962656"/>
            <a:ext cx="336499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= more compelling ROI case for digital shift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274320" y="3438144"/>
            <a:ext cx="283464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200400" y="3438144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5029200" y="3438144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858000" y="3438144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8686800" y="3438144"/>
            <a:ext cx="347472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47472" y="3474720"/>
            <a:ext cx="272491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Self-Service Order Rate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3273552" y="3474720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50–60%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5102352" y="3474720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65–75%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6931152" y="3474720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80%+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8759952" y="3474720"/>
            <a:ext cx="336499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Measures how often customers complete orders without CSR help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274320" y="3950208"/>
            <a:ext cx="28346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3200400" y="3950208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5029200" y="3950208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6858000" y="3950208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8686800" y="3950208"/>
            <a:ext cx="347472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47472" y="3986784"/>
            <a:ext cx="272491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Order Value (Digital)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3273552" y="3986784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par with offline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5102352" y="3986784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5–10% higher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6931152" y="3986784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10–20% higher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8759952" y="3986784"/>
            <a:ext cx="336499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customers browse more, discover more, spend more</a:t>
            </a:r>
            <a:endParaRPr lang="en-US" sz="900" dirty="0"/>
          </a:p>
        </p:txBody>
      </p:sp>
      <p:sp>
        <p:nvSpPr>
          <p:cNvPr id="66" name="Shape 64"/>
          <p:cNvSpPr/>
          <p:nvPr/>
        </p:nvSpPr>
        <p:spPr>
          <a:xfrm>
            <a:off x="274320" y="4462272"/>
            <a:ext cx="283464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3200400" y="4462272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5029200" y="4462272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6858000" y="4462272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8686800" y="4462272"/>
            <a:ext cx="347472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347472" y="4498848"/>
            <a:ext cx="272491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CSAT Score (0–10)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3273552" y="4498848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6.5–7.0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5102352" y="4498848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7.0–7.5</a:t>
            </a:r>
            <a:endParaRPr lang="en-US" sz="1000" dirty="0"/>
          </a:p>
        </p:txBody>
      </p:sp>
      <p:sp>
        <p:nvSpPr>
          <p:cNvPr id="74" name="Text 72"/>
          <p:cNvSpPr/>
          <p:nvPr/>
        </p:nvSpPr>
        <p:spPr>
          <a:xfrm>
            <a:off x="6931152" y="4498848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7.5+</a:t>
            </a:r>
            <a:endParaRPr lang="en-US" sz="1000" dirty="0"/>
          </a:p>
        </p:txBody>
      </p:sp>
      <p:sp>
        <p:nvSpPr>
          <p:cNvPr id="75" name="Text 73"/>
          <p:cNvSpPr/>
          <p:nvPr/>
        </p:nvSpPr>
        <p:spPr>
          <a:xfrm>
            <a:off x="8759952" y="4498848"/>
            <a:ext cx="336499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Below 6.5 means friction problems that will stall adoption</a:t>
            </a:r>
            <a:endParaRPr lang="en-US" sz="900" dirty="0"/>
          </a:p>
        </p:txBody>
      </p:sp>
      <p:sp>
        <p:nvSpPr>
          <p:cNvPr id="76" name="Shape 74"/>
          <p:cNvSpPr/>
          <p:nvPr/>
        </p:nvSpPr>
        <p:spPr>
          <a:xfrm>
            <a:off x="274320" y="4974336"/>
            <a:ext cx="28346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3200400" y="4974336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5029200" y="4974336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6858000" y="4974336"/>
            <a:ext cx="173736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8686800" y="4974336"/>
            <a:ext cx="347472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347472" y="5010912"/>
            <a:ext cx="272491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Reorder Rate</a:t>
            </a:r>
            <a:endParaRPr lang="en-US" sz="1000" dirty="0"/>
          </a:p>
        </p:txBody>
      </p:sp>
      <p:sp>
        <p:nvSpPr>
          <p:cNvPr id="82" name="Text 80"/>
          <p:cNvSpPr/>
          <p:nvPr/>
        </p:nvSpPr>
        <p:spPr>
          <a:xfrm>
            <a:off x="3273552" y="5010912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40–50%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5102352" y="5010912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50–60%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6931152" y="5010912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60%+</a:t>
            </a:r>
            <a:endParaRPr lang="en-US" sz="1000" dirty="0"/>
          </a:p>
        </p:txBody>
      </p:sp>
      <p:sp>
        <p:nvSpPr>
          <p:cNvPr id="85" name="Text 83"/>
          <p:cNvSpPr/>
          <p:nvPr/>
        </p:nvSpPr>
        <p:spPr>
          <a:xfrm>
            <a:off x="8759952" y="5010912"/>
            <a:ext cx="336499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stickiness indicator — below 40% signals churn risk</a:t>
            </a:r>
            <a:endParaRPr lang="en-US" sz="900" dirty="0"/>
          </a:p>
        </p:txBody>
      </p:sp>
      <p:sp>
        <p:nvSpPr>
          <p:cNvPr id="86" name="Shape 84"/>
          <p:cNvSpPr/>
          <p:nvPr/>
        </p:nvSpPr>
        <p:spPr>
          <a:xfrm>
            <a:off x="274320" y="5486400"/>
            <a:ext cx="283464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3200400" y="5486400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5029200" y="5486400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6858000" y="5486400"/>
            <a:ext cx="173736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8686800" y="5486400"/>
            <a:ext cx="3474720" cy="493776"/>
          </a:xfrm>
          <a:prstGeom prst="rect">
            <a:avLst/>
          </a:prstGeom>
          <a:solidFill>
            <a:srgbClr val="F5F6FA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1" name="Text 89"/>
          <p:cNvSpPr/>
          <p:nvPr/>
        </p:nvSpPr>
        <p:spPr>
          <a:xfrm>
            <a:off x="347472" y="5522976"/>
            <a:ext cx="272491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Cart Abandonment Rate</a:t>
            </a:r>
            <a:endParaRPr lang="en-US" sz="1000" dirty="0"/>
          </a:p>
        </p:txBody>
      </p:sp>
      <p:sp>
        <p:nvSpPr>
          <p:cNvPr id="92" name="Text 90"/>
          <p:cNvSpPr/>
          <p:nvPr/>
        </p:nvSpPr>
        <p:spPr>
          <a:xfrm>
            <a:off x="3273552" y="5522976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65–75%</a:t>
            </a:r>
            <a:endParaRPr lang="en-US" sz="1000" dirty="0"/>
          </a:p>
        </p:txBody>
      </p:sp>
      <p:sp>
        <p:nvSpPr>
          <p:cNvPr id="93" name="Text 91"/>
          <p:cNvSpPr/>
          <p:nvPr/>
        </p:nvSpPr>
        <p:spPr>
          <a:xfrm>
            <a:off x="5102352" y="5522976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55–65%</a:t>
            </a:r>
            <a:endParaRPr lang="en-US" sz="1000" dirty="0"/>
          </a:p>
        </p:txBody>
      </p:sp>
      <p:sp>
        <p:nvSpPr>
          <p:cNvPr id="94" name="Text 92"/>
          <p:cNvSpPr/>
          <p:nvPr/>
        </p:nvSpPr>
        <p:spPr>
          <a:xfrm>
            <a:off x="6931152" y="5522976"/>
            <a:ext cx="16276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66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Below 55%</a:t>
            </a:r>
            <a:endParaRPr lang="en-US" sz="1000" dirty="0"/>
          </a:p>
        </p:txBody>
      </p:sp>
      <p:sp>
        <p:nvSpPr>
          <p:cNvPr id="95" name="Text 93"/>
          <p:cNvSpPr/>
          <p:nvPr/>
        </p:nvSpPr>
        <p:spPr>
          <a:xfrm>
            <a:off x="8759952" y="5522976"/>
            <a:ext cx="336499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B2B is lower urgency than B2C — but 70%+ means something's broken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92000" cy="7315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Shape 2"/>
          <p:cNvSpPr/>
          <p:nvPr/>
        </p:nvSpPr>
        <p:spPr>
          <a:xfrm>
            <a:off x="8046720" y="1051560"/>
            <a:ext cx="4114800" cy="5760720"/>
          </a:xfrm>
          <a:prstGeom prst="rect">
            <a:avLst/>
          </a:prstGeom>
          <a:solidFill>
            <a:srgbClr val="F5F6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371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BUILD YOUR LEADERSHIP STORY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7498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143000"/>
            <a:ext cx="73152" cy="1234440"/>
          </a:xfrm>
          <a:prstGeom prst="rect">
            <a:avLst/>
          </a:prstGeom>
          <a:solidFill>
            <a:srgbClr val="E8533F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234440"/>
            <a:ext cx="7132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1–3: Establish the Baseline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1618488"/>
            <a:ext cx="71323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first job is to know where you are. Fill in every metric you can find. Gaps are fine — note them. This becomes your "before" picture.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2532888"/>
            <a:ext cx="7498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2532888"/>
            <a:ext cx="73152" cy="1234440"/>
          </a:xfrm>
          <a:prstGeom prst="rect">
            <a:avLst/>
          </a:prstGeom>
          <a:solidFill>
            <a:srgbClr val="E8533F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624328"/>
            <a:ext cx="7132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3–6: Show the Trend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3008376"/>
            <a:ext cx="71323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months of data tells a story. Adoption up 4 points? Show the line. Cost savings accumulating? Quantify it. You're building credibility with numbers.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922776"/>
            <a:ext cx="7498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3922776"/>
            <a:ext cx="73152" cy="1234440"/>
          </a:xfrm>
          <a:prstGeom prst="rect">
            <a:avLst/>
          </a:prstGeom>
          <a:solidFill>
            <a:srgbClr val="E8533F"/>
          </a:solidFill>
          <a:ln/>
        </p:spPr>
      </p:sp>
      <p:sp>
        <p:nvSpPr>
          <p:cNvPr id="16" name="Text 14"/>
          <p:cNvSpPr/>
          <p:nvPr/>
        </p:nvSpPr>
        <p:spPr>
          <a:xfrm>
            <a:off x="502920" y="4014216"/>
            <a:ext cx="7132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6–12: Connect to Strategy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" y="4398264"/>
            <a:ext cx="71323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Now you can say: "We targeted 30% digital adoption by year-end. We're at 27% in October." That's leadership language, not activity reporting.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74320" y="5312664"/>
            <a:ext cx="7498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5312664"/>
            <a:ext cx="73152" cy="1234440"/>
          </a:xfrm>
          <a:prstGeom prst="rect">
            <a:avLst/>
          </a:prstGeom>
          <a:solidFill>
            <a:srgbClr val="E8533F"/>
          </a:solidFill>
          <a:ln/>
        </p:spPr>
      </p:sp>
      <p:sp>
        <p:nvSpPr>
          <p:cNvPr id="20" name="Text 18"/>
          <p:cNvSpPr/>
          <p:nvPr/>
        </p:nvSpPr>
        <p:spPr>
          <a:xfrm>
            <a:off x="502920" y="5404104"/>
            <a:ext cx="7132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Annually: The Business Case Update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02920" y="5788152"/>
            <a:ext cx="71323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Exec Summary + Business Case Template (Kit Asset #3) together. Show actual results vs. the original projections. This is how you get Year 2 budget.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183880" y="114300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TIPS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183880" y="1600200"/>
            <a:ext cx="37947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📌 Not every metric needs to be perfect on day one. Start with what you can measure.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8183880" y="2587752"/>
            <a:ext cx="37947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📌 A blank cell is better than a wrong number. Note the gap and fix the data source.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183880" y="3575304"/>
            <a:ext cx="37947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📌 Send the Exec Summary monthly — even if nothing dramatic changed. Consistency builds trust.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8183880" y="4562856"/>
            <a:ext cx="37947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📌 One great number (e.g., "We saved $47K in order processing costs this quarter") beats ten mediocre ones.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183880" y="5550408"/>
            <a:ext cx="37947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📌 Digital adoption rate is the headline KPI. Everything else supports it.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2026-04-03T16:28:06Z</dcterms:created>
  <dcterms:modified xsi:type="dcterms:W3CDTF">2026-04-03T16:28:06Z</dcterms:modified>
</cp:coreProperties>
</file>